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2" r:id="rId2"/>
    <p:sldId id="284" r:id="rId3"/>
    <p:sldId id="285" r:id="rId4"/>
    <p:sldId id="286" r:id="rId5"/>
    <p:sldId id="328" r:id="rId6"/>
    <p:sldId id="342" r:id="rId7"/>
    <p:sldId id="287" r:id="rId8"/>
    <p:sldId id="288" r:id="rId9"/>
    <p:sldId id="310" r:id="rId10"/>
    <p:sldId id="329" r:id="rId11"/>
    <p:sldId id="331" r:id="rId12"/>
    <p:sldId id="337" r:id="rId13"/>
    <p:sldId id="338" r:id="rId14"/>
    <p:sldId id="332" r:id="rId15"/>
    <p:sldId id="339" r:id="rId16"/>
    <p:sldId id="296" r:id="rId17"/>
    <p:sldId id="343" r:id="rId18"/>
    <p:sldId id="340" r:id="rId19"/>
    <p:sldId id="34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B9636-B218-48E7-A003-EB06D47D9FD2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C78D2-32AA-4099-96CF-ECD0C435B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5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 405 Sanitary and Environmental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3923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/>
              <a:t>Al Mansour University College</a:t>
            </a:r>
          </a:p>
          <a:p>
            <a:pPr marL="0" indent="0" algn="ctr">
              <a:buNone/>
            </a:pPr>
            <a:r>
              <a:rPr lang="en-US" dirty="0"/>
              <a:t>Civil Engineering department</a:t>
            </a:r>
          </a:p>
          <a:p>
            <a:pPr marL="0" indent="0" algn="ctr">
              <a:buNone/>
            </a:pPr>
            <a:r>
              <a:rPr lang="en-US" dirty="0" smtClean="0"/>
              <a:t>2017-2018</a:t>
            </a:r>
          </a:p>
          <a:p>
            <a:pPr marL="0" indent="0" algn="ctr">
              <a:buNone/>
            </a:pPr>
            <a:r>
              <a:rPr lang="en-US" dirty="0" smtClean="0"/>
              <a:t>Lecture 2</a:t>
            </a:r>
            <a:endParaRPr lang="en-US" dirty="0"/>
          </a:p>
          <a:p>
            <a:pPr marL="0" indent="0" algn="ctr">
              <a:buNone/>
            </a:pPr>
            <a:r>
              <a:rPr lang="en-US" smtClean="0"/>
              <a:t>Dr</a:t>
            </a:r>
            <a:r>
              <a:rPr lang="en-US" dirty="0" smtClean="0"/>
              <a:t> </a:t>
            </a:r>
            <a:r>
              <a:rPr lang="en-US" dirty="0" err="1"/>
              <a:t>Ameer</a:t>
            </a:r>
            <a:r>
              <a:rPr lang="en-US" dirty="0"/>
              <a:t> </a:t>
            </a:r>
            <a:r>
              <a:rPr lang="en-US" dirty="0" err="1"/>
              <a:t>Badr</a:t>
            </a:r>
            <a:r>
              <a:rPr lang="en-US" dirty="0"/>
              <a:t> </a:t>
            </a:r>
            <a:r>
              <a:rPr lang="en-US" dirty="0" err="1"/>
              <a:t>Khudhair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281" y="1679575"/>
            <a:ext cx="2047875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99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HW: </a:t>
            </a:r>
            <a:r>
              <a:rPr lang="en-US" sz="2400" dirty="0"/>
              <a:t>the past population of a city is given in table below, calculate the population in </a:t>
            </a:r>
            <a:r>
              <a:rPr lang="en-US" sz="2400" dirty="0" smtClean="0"/>
              <a:t>2036. </a:t>
            </a:r>
            <a:r>
              <a:rPr lang="en-US" sz="2400" dirty="0"/>
              <a:t>using Arithmetic and Geometric method</a:t>
            </a:r>
            <a:r>
              <a:rPr lang="en-US" sz="2400" dirty="0" smtClean="0"/>
              <a:t>.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744"/>
          <a:stretch/>
        </p:blipFill>
        <p:spPr bwMode="auto">
          <a:xfrm>
            <a:off x="3429000" y="2133600"/>
            <a:ext cx="2879869" cy="271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70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Ratio method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It is used to calculate the population of a small city in a big city. With similar growth rate.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𝑓𝑅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Where: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𝑃𝑓R: number of future population for the area under study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𝑃𝑖R: </a:t>
                </a:r>
                <a:r>
                  <a:rPr lang="en-US" sz="2000" dirty="0"/>
                  <a:t>number of </a:t>
                </a:r>
                <a:r>
                  <a:rPr lang="en-US" sz="2000" dirty="0" smtClean="0"/>
                  <a:t>population </a:t>
                </a:r>
                <a:r>
                  <a:rPr lang="en-US" sz="2000" dirty="0"/>
                  <a:t>for the area under study</a:t>
                </a:r>
              </a:p>
              <a:p>
                <a:pPr marL="0" indent="0">
                  <a:buNone/>
                </a:pPr>
                <a:r>
                  <a:rPr lang="en-US" sz="2000" dirty="0"/>
                  <a:t>𝑃𝑓</a:t>
                </a:r>
                <a:r>
                  <a:rPr lang="en-US" sz="2000" dirty="0" smtClean="0"/>
                  <a:t>: number </a:t>
                </a:r>
                <a:r>
                  <a:rPr lang="en-US" sz="2000" dirty="0"/>
                  <a:t>of future population for </a:t>
                </a:r>
                <a:r>
                  <a:rPr lang="en-US" sz="2000" dirty="0" smtClean="0"/>
                  <a:t>the whole area</a:t>
                </a:r>
              </a:p>
              <a:p>
                <a:pPr marL="0" indent="0">
                  <a:buNone/>
                </a:pPr>
                <a:r>
                  <a:rPr lang="en-US" sz="2000" dirty="0"/>
                  <a:t>𝑃𝑖</a:t>
                </a:r>
                <a:r>
                  <a:rPr lang="en-US" sz="2000" dirty="0" smtClean="0"/>
                  <a:t>: number </a:t>
                </a:r>
                <a:r>
                  <a:rPr lang="en-US" sz="2000" dirty="0"/>
                  <a:t>of </a:t>
                </a:r>
                <a:r>
                  <a:rPr lang="en-US" sz="2000" dirty="0" smtClean="0"/>
                  <a:t>population </a:t>
                </a:r>
                <a:r>
                  <a:rPr lang="en-US" sz="2000" dirty="0"/>
                  <a:t>for the whole area</a:t>
                </a:r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4525963"/>
              </a:xfrm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7633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Example: The </a:t>
            </a:r>
            <a:r>
              <a:rPr lang="en-US" sz="3200" dirty="0"/>
              <a:t>population of a city A in 1990 was 51000 capita. Estimate the population of city A in year 2025. The growth rate of city A is similar to city B. </a:t>
            </a:r>
            <a:endParaRPr lang="ar-IQ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820130"/>
              </p:ext>
            </p:extLst>
          </p:nvPr>
        </p:nvGraphicFramePr>
        <p:xfrm>
          <a:off x="1524000" y="2895600"/>
          <a:ext cx="6248400" cy="2362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1575"/>
                <a:gridCol w="1562625"/>
                <a:gridCol w="1561575"/>
                <a:gridCol w="1562625"/>
              </a:tblGrid>
              <a:tr h="3937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City A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IQ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City B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IQ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Year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Pop.  * 1000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year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Pop. * 1000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3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1970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1970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3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1980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1980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3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1990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1990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3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2000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2000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110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8887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57200" y="193790"/>
                <a:ext cx="8305800" cy="64626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latin typeface="Times New Roman"/>
                    <a:ea typeface="Calibri"/>
                    <a:cs typeface="Arial"/>
                  </a:rPr>
                  <a:t>Solution </a:t>
                </a:r>
                <a:endParaRPr lang="en-US" dirty="0" smtClean="0">
                  <a:latin typeface="Times New Roman"/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First calculate the growth rate of city B, then the population of city B in 2025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If did not mention in the question the method must use then choose the method you want, let say Arithmetic method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Growth rate (k1) = (80000-69000)/ (1980-1970) = 1100 c/y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K2= (93000-80000)/ (10) = 1300 c/y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K3= (110000-93000)/ (10) = 1700 c/y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Average K= 1367 c/y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P2025= P2000 + K.t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P2025= </a:t>
                </a:r>
                <a:r>
                  <a:rPr lang="en-US" dirty="0" smtClean="0">
                    <a:effectLst/>
                    <a:latin typeface="Times New Roman"/>
                    <a:ea typeface="Calibri"/>
                    <a:cs typeface="Arial"/>
                  </a:rPr>
                  <a:t>110,000 </a:t>
                </a: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+ 1367 *</a:t>
                </a:r>
                <a:r>
                  <a:rPr lang="en-US" dirty="0" smtClean="0">
                    <a:effectLst/>
                    <a:latin typeface="Times New Roman"/>
                    <a:ea typeface="Calibri"/>
                    <a:cs typeface="Arial"/>
                  </a:rPr>
                  <a:t>25 </a:t>
                </a: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= </a:t>
                </a:r>
                <a:r>
                  <a:rPr lang="en-US" dirty="0" smtClean="0">
                    <a:effectLst/>
                    <a:latin typeface="Times New Roman"/>
                    <a:ea typeface="Calibri"/>
                    <a:cs typeface="Arial"/>
                  </a:rPr>
                  <a:t>144,175 c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 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Calculate the population of city A in 2015 by ratio method due similarity with city B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 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𝑃𝑜𝑝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𝐴</m:t>
                              </m:r>
                            </m:e>
                          </m:d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2025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𝑃𝑜𝑝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𝐵</m:t>
                              </m:r>
                            </m:e>
                          </m:d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2025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𝑃𝑜𝑝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𝐴</m:t>
                              </m:r>
                            </m:e>
                          </m:d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1990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𝑃𝑜𝑝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𝐵</m:t>
                              </m:r>
                            </m:e>
                          </m:d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1990</m:t>
                          </m:r>
                        </m:den>
                      </m:f>
                    </m:oMath>
                  </m:oMathPara>
                </a14:m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Times New Roman"/>
                    <a:cs typeface="Arial"/>
                  </a:rPr>
                  <a:t> 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Pop (A) 2025 = </a:t>
                </a:r>
                <a:r>
                  <a:rPr lang="en-US" dirty="0" smtClean="0">
                    <a:effectLst/>
                    <a:latin typeface="Times New Roman"/>
                    <a:ea typeface="Calibri"/>
                    <a:cs typeface="Arial"/>
                  </a:rPr>
                  <a:t>51,000</a:t>
                </a: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* </a:t>
                </a:r>
                <a:r>
                  <a:rPr lang="en-US" dirty="0" smtClean="0">
                    <a:effectLst/>
                    <a:latin typeface="Times New Roman"/>
                    <a:ea typeface="Calibri"/>
                    <a:cs typeface="Arial"/>
                  </a:rPr>
                  <a:t>144,175/93,000 </a:t>
                </a: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= </a:t>
                </a:r>
                <a:r>
                  <a:rPr lang="en-US" dirty="0" smtClean="0">
                    <a:effectLst/>
                    <a:latin typeface="Times New Roman"/>
                    <a:ea typeface="Calibri"/>
                    <a:cs typeface="Arial"/>
                  </a:rPr>
                  <a:t>79,064 c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 </a:t>
                </a:r>
                <a:endParaRPr lang="en-US" sz="1600" dirty="0">
                  <a:ea typeface="Calibri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 </a:t>
                </a:r>
                <a:endParaRPr lang="en-US" sz="1600" dirty="0"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3790"/>
                <a:ext cx="8305800" cy="6462667"/>
              </a:xfrm>
              <a:prstGeom prst="rect">
                <a:avLst/>
              </a:prstGeom>
              <a:blipFill rotWithShape="1">
                <a:blip r:embed="rId2"/>
                <a:stretch>
                  <a:fillRect l="-587" t="-189" r="-1247" b="-283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614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Compound method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4525963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It is the most accurate and complex method</a:t>
                </a:r>
              </a:p>
              <a:p>
                <a:pPr marL="0" indent="0" algn="ctr">
                  <a:buNone/>
                </a:pPr>
                <a:r>
                  <a:rPr lang="en-US" dirty="0" smtClean="0"/>
                  <a:t>P</a:t>
                </a:r>
                <a:r>
                  <a:rPr lang="en-US" baseline="-25000" dirty="0" smtClean="0"/>
                  <a:t>f</a:t>
                </a:r>
                <a:r>
                  <a:rPr lang="en-US" dirty="0" smtClean="0"/>
                  <a:t> = P</a:t>
                </a:r>
                <a:r>
                  <a:rPr lang="en-US" baseline="-25000" dirty="0" smtClean="0"/>
                  <a:t>i</a:t>
                </a:r>
                <a:r>
                  <a:rPr lang="en-US" dirty="0" smtClean="0"/>
                  <a:t>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</a:rPr>
                          <m:t>Δ</m:t>
                        </m:r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0" indent="0" algn="ctr">
                  <a:buNone/>
                </a:pPr>
                <a:r>
                  <a:rPr lang="en-US" sz="2800" dirty="0" smtClean="0"/>
                  <a:t>r= (b-d) + (i-o)</a:t>
                </a:r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r>
                  <a:rPr lang="en-US" sz="2800" dirty="0" smtClean="0"/>
                  <a:t>Where:</a:t>
                </a:r>
              </a:p>
              <a:p>
                <a:pPr marL="0" indent="0">
                  <a:buNone/>
                </a:pPr>
                <a:r>
                  <a:rPr lang="en-US" sz="2800" dirty="0"/>
                  <a:t>P</a:t>
                </a:r>
                <a:r>
                  <a:rPr lang="en-US" sz="2800" baseline="-25000" dirty="0"/>
                  <a:t>f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:future population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P</a:t>
                </a:r>
                <a:r>
                  <a:rPr lang="en-US" sz="2800" baseline="-25000" dirty="0" smtClean="0"/>
                  <a:t>i </a:t>
                </a:r>
                <a:r>
                  <a:rPr lang="en-US" sz="2800" dirty="0" smtClean="0"/>
                  <a:t>: present population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k : </a:t>
                </a:r>
                <a:r>
                  <a:rPr lang="en-US" sz="2800" dirty="0"/>
                  <a:t>r/ P</a:t>
                </a:r>
                <a:r>
                  <a:rPr lang="en-US" sz="2800" baseline="-25000" dirty="0"/>
                  <a:t>i</a:t>
                </a:r>
                <a:endParaRPr lang="en-US" sz="2800" dirty="0" smtClean="0"/>
              </a:p>
              <a:p>
                <a:pPr marL="0" indent="0">
                  <a:buNone/>
                </a:pPr>
                <a:r>
                  <a:rPr lang="en-US" sz="2800" dirty="0" smtClean="0"/>
                  <a:t>t: time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b: birth rate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d: death rate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i: immigration to the city under study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o: immigration out of the city under study</a:t>
                </a: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4525963"/>
              </a:xfrm>
              <a:blipFill rotWithShape="1">
                <a:blip r:embed="rId2"/>
                <a:stretch>
                  <a:fillRect l="-1185" t="-2426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881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Example: In </a:t>
            </a:r>
            <a:r>
              <a:rPr lang="en-US" sz="2800" dirty="0"/>
              <a:t>a City, the birth babies= 80 c/d, the death = 30 c/d, the immigration out of the city = 5 c/d, </a:t>
            </a:r>
            <a:r>
              <a:rPr lang="en-US" sz="2800" dirty="0" smtClean="0"/>
              <a:t>where is  </a:t>
            </a:r>
            <a:r>
              <a:rPr lang="en-US" sz="2800" dirty="0"/>
              <a:t>no immigration to the city. The population of the city </a:t>
            </a:r>
            <a:r>
              <a:rPr lang="en-US" sz="2800" dirty="0" smtClean="0"/>
              <a:t>in 2015 = </a:t>
            </a:r>
            <a:r>
              <a:rPr lang="en-US" sz="2800" dirty="0"/>
              <a:t>5,000,000. Calculate the population in 2020.</a:t>
            </a:r>
            <a:endParaRPr lang="ar-IQ" sz="2800" dirty="0"/>
          </a:p>
        </p:txBody>
      </p:sp>
      <p:sp>
        <p:nvSpPr>
          <p:cNvPr id="5" name="Rectangle 4"/>
          <p:cNvSpPr/>
          <p:nvPr/>
        </p:nvSpPr>
        <p:spPr>
          <a:xfrm>
            <a:off x="533400" y="2362200"/>
            <a:ext cx="7391400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latin typeface="Times New Roman"/>
                <a:ea typeface="Calibri"/>
                <a:cs typeface="Arial"/>
              </a:rPr>
              <a:t>R = (80 -30) + ( 0- 5) = 45 c/d = 16,425 c/y</a:t>
            </a:r>
            <a:endParaRPr lang="en-US" sz="24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latin typeface="Times New Roman"/>
                <a:ea typeface="Calibri"/>
                <a:cs typeface="Arial"/>
              </a:rPr>
              <a:t> </a:t>
            </a:r>
            <a:endParaRPr lang="en-US" sz="2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latin typeface="Times New Roman"/>
                <a:ea typeface="Calibri"/>
                <a:cs typeface="Arial"/>
              </a:rPr>
              <a:t>Unit of </a:t>
            </a:r>
            <a:r>
              <a:rPr lang="en-US" sz="2400" dirty="0" smtClean="0">
                <a:latin typeface="Times New Roman"/>
                <a:ea typeface="Calibri"/>
                <a:cs typeface="Arial"/>
              </a:rPr>
              <a:t>k must </a:t>
            </a:r>
            <a:r>
              <a:rPr lang="en-US" sz="2400" dirty="0">
                <a:latin typeface="Times New Roman"/>
                <a:ea typeface="Calibri"/>
                <a:cs typeface="Arial"/>
              </a:rPr>
              <a:t>be (1/year), so divided by the population</a:t>
            </a:r>
            <a:endParaRPr lang="en-US" sz="2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dirty="0" smtClean="0">
                <a:latin typeface="Times New Roman"/>
                <a:ea typeface="Calibri"/>
                <a:cs typeface="Arial"/>
              </a:rPr>
              <a:t>k </a:t>
            </a:r>
            <a:r>
              <a:rPr lang="en-US" sz="2400" dirty="0">
                <a:latin typeface="Times New Roman"/>
                <a:ea typeface="Calibri"/>
                <a:cs typeface="Arial"/>
              </a:rPr>
              <a:t>= 16,425/ 5,000,000 = 0.00328 </a:t>
            </a:r>
            <a:r>
              <a:rPr lang="en-US" sz="2400" dirty="0" smtClean="0">
                <a:latin typeface="Times New Roman"/>
                <a:ea typeface="Calibri"/>
                <a:cs typeface="Arial"/>
              </a:rPr>
              <a:t> 1/y</a:t>
            </a:r>
            <a:endParaRPr lang="en-US" sz="2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latin typeface="Times New Roman"/>
                <a:ea typeface="Calibri"/>
                <a:cs typeface="Arial"/>
              </a:rPr>
              <a:t>P</a:t>
            </a:r>
            <a:r>
              <a:rPr lang="en-US" sz="2400" baseline="-25000" dirty="0">
                <a:latin typeface="Times New Roman"/>
                <a:ea typeface="Calibri"/>
                <a:cs typeface="Arial"/>
              </a:rPr>
              <a:t>f</a:t>
            </a:r>
            <a:r>
              <a:rPr lang="en-US" sz="2400" dirty="0">
                <a:latin typeface="Times New Roman"/>
                <a:ea typeface="Calibri"/>
                <a:cs typeface="Arial"/>
              </a:rPr>
              <a:t> = </a:t>
            </a:r>
            <a:r>
              <a:rPr lang="en-US" sz="2400" dirty="0" smtClean="0">
                <a:latin typeface="Times New Roman"/>
                <a:ea typeface="Calibri"/>
                <a:cs typeface="Arial"/>
              </a:rPr>
              <a:t>P</a:t>
            </a:r>
            <a:r>
              <a:rPr lang="en-US" sz="2400" baseline="-25000" dirty="0" smtClean="0">
                <a:latin typeface="Times New Roman"/>
                <a:ea typeface="Calibri"/>
                <a:cs typeface="Arial"/>
              </a:rPr>
              <a:t>i</a:t>
            </a:r>
            <a:r>
              <a:rPr lang="en-US" sz="2400" dirty="0" smtClean="0">
                <a:latin typeface="Times New Roman"/>
                <a:ea typeface="Calibri"/>
                <a:cs typeface="Arial"/>
              </a:rPr>
              <a:t>*e</a:t>
            </a:r>
            <a:r>
              <a:rPr lang="en-US" sz="2400" baseline="30000" dirty="0" smtClean="0">
                <a:latin typeface="Times New Roman"/>
                <a:ea typeface="Calibri"/>
                <a:cs typeface="Arial"/>
              </a:rPr>
              <a:t>(k. </a:t>
            </a:r>
            <a:r>
              <a:rPr lang="el-GR" sz="2400" baseline="30000" dirty="0" smtClean="0">
                <a:latin typeface="Calibri"/>
                <a:ea typeface="Calibri"/>
                <a:cs typeface="Arial"/>
              </a:rPr>
              <a:t>Δ</a:t>
            </a:r>
            <a:r>
              <a:rPr lang="en-US" sz="2400" baseline="30000" dirty="0" smtClean="0">
                <a:latin typeface="Cambria Math"/>
                <a:ea typeface="Calibri"/>
                <a:cs typeface="Cambria Math"/>
              </a:rPr>
              <a:t>𝑡</a:t>
            </a:r>
            <a:r>
              <a:rPr lang="en-US" sz="2400" baseline="30000" dirty="0">
                <a:latin typeface="Times New Roman"/>
                <a:ea typeface="Calibri"/>
                <a:cs typeface="Arial"/>
              </a:rPr>
              <a:t>)</a:t>
            </a:r>
            <a:endParaRPr lang="en-US" sz="24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latin typeface="Times New Roman"/>
                <a:ea typeface="Calibri"/>
                <a:cs typeface="Arial"/>
              </a:rPr>
              <a:t>P2020 = 5,000,000 * e</a:t>
            </a:r>
            <a:r>
              <a:rPr lang="en-US" sz="2400" baseline="30000" dirty="0">
                <a:latin typeface="Times New Roman"/>
                <a:ea typeface="Calibri"/>
                <a:cs typeface="Arial"/>
              </a:rPr>
              <a:t>(0.00328 *5)</a:t>
            </a:r>
            <a:r>
              <a:rPr lang="en-US" sz="2400" dirty="0">
                <a:latin typeface="Times New Roman"/>
                <a:ea typeface="Calibri"/>
                <a:cs typeface="Arial"/>
              </a:rPr>
              <a:t> = 5,082,676 capita</a:t>
            </a:r>
            <a:endParaRPr lang="en-US" sz="2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263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Saturation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2400" dirty="0" smtClean="0"/>
              <a:t>In </a:t>
            </a:r>
            <a:r>
              <a:rPr lang="en-US" sz="2400" dirty="0"/>
              <a:t>this method, the maximum possible density of population is </a:t>
            </a:r>
            <a:r>
              <a:rPr lang="en-US" sz="2400" dirty="0" smtClean="0"/>
              <a:t>estimated according </a:t>
            </a:r>
            <a:r>
              <a:rPr lang="en-US" sz="2400" dirty="0"/>
              <a:t>to the number of apartments and stories per unit area and </a:t>
            </a:r>
            <a:r>
              <a:rPr lang="en-US" sz="2400" dirty="0" smtClean="0"/>
              <a:t>the maximum </a:t>
            </a:r>
            <a:r>
              <a:rPr lang="en-US" sz="2400" dirty="0"/>
              <a:t>family members</a:t>
            </a:r>
            <a:r>
              <a:rPr lang="en-US" sz="2400" dirty="0" smtClean="0"/>
              <a:t>.</a:t>
            </a:r>
          </a:p>
          <a:p>
            <a:pPr marL="0" indent="0" algn="just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600" dirty="0"/>
              <a:t>P= </a:t>
            </a:r>
            <a:r>
              <a:rPr lang="en-US" sz="2600" dirty="0" smtClean="0"/>
              <a:t>P</a:t>
            </a:r>
            <a:r>
              <a:rPr lang="en-US" sz="2600" baseline="-25000" dirty="0" smtClean="0"/>
              <a:t>i</a:t>
            </a:r>
            <a:r>
              <a:rPr lang="en-US" sz="2600" dirty="0" smtClean="0"/>
              <a:t> </a:t>
            </a:r>
            <a:r>
              <a:rPr lang="en-US" sz="2600" dirty="0"/>
              <a:t>+ (</a:t>
            </a:r>
            <a:r>
              <a:rPr lang="en-US" sz="2600" dirty="0" smtClean="0"/>
              <a:t>S-P</a:t>
            </a:r>
            <a:r>
              <a:rPr lang="en-US" sz="2600" baseline="-25000" dirty="0" smtClean="0"/>
              <a:t>i</a:t>
            </a:r>
            <a:r>
              <a:rPr lang="en-US" sz="2600" dirty="0" smtClean="0"/>
              <a:t>)(1-e</a:t>
            </a:r>
            <a:r>
              <a:rPr lang="en-US" sz="2600" baseline="30000" dirty="0" smtClean="0"/>
              <a:t>-K.∆t </a:t>
            </a:r>
            <a:r>
              <a:rPr lang="en-US" sz="2600" dirty="0" smtClean="0"/>
              <a:t> </a:t>
            </a:r>
            <a:r>
              <a:rPr lang="en-US" sz="2600" dirty="0"/>
              <a:t>)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Where:</a:t>
            </a:r>
            <a:endParaRPr lang="en-US" sz="2400" dirty="0"/>
          </a:p>
          <a:p>
            <a:pPr marL="0" indent="0" algn="just">
              <a:buNone/>
            </a:pPr>
            <a:r>
              <a:rPr lang="en-US" sz="2400" dirty="0" smtClean="0"/>
              <a:t>P </a:t>
            </a:r>
            <a:r>
              <a:rPr lang="en-US" sz="2400" dirty="0"/>
              <a:t>= population</a:t>
            </a:r>
          </a:p>
          <a:p>
            <a:pPr marL="0" indent="0" algn="just">
              <a:buNone/>
            </a:pPr>
            <a:r>
              <a:rPr lang="en-US" sz="2400" dirty="0" smtClean="0"/>
              <a:t>t </a:t>
            </a:r>
            <a:r>
              <a:rPr lang="en-US" sz="2400" dirty="0"/>
              <a:t>= time</a:t>
            </a:r>
          </a:p>
          <a:p>
            <a:pPr marL="0" indent="0" algn="just">
              <a:buNone/>
            </a:pPr>
            <a:r>
              <a:rPr lang="en-US" sz="2400" dirty="0"/>
              <a:t>k</a:t>
            </a:r>
            <a:r>
              <a:rPr lang="en-US" sz="2400" dirty="0" smtClean="0"/>
              <a:t> </a:t>
            </a:r>
            <a:r>
              <a:rPr lang="en-US" sz="2400" dirty="0"/>
              <a:t>= decreasing rate of increase growth constant</a:t>
            </a:r>
          </a:p>
          <a:p>
            <a:pPr marL="0" indent="0" algn="just">
              <a:buNone/>
            </a:pPr>
            <a:r>
              <a:rPr lang="en-US" sz="2400" dirty="0" smtClean="0"/>
              <a:t>S </a:t>
            </a:r>
            <a:r>
              <a:rPr lang="en-US" sz="2400" dirty="0"/>
              <a:t>= Saturation </a:t>
            </a:r>
            <a:r>
              <a:rPr lang="en-US" sz="2400" dirty="0" smtClean="0"/>
              <a:t>population</a:t>
            </a:r>
          </a:p>
          <a:p>
            <a:pPr marL="0" indent="0" algn="just">
              <a:buNone/>
            </a:pPr>
            <a:r>
              <a:rPr lang="en-US" sz="1900" dirty="0" smtClean="0"/>
              <a:t>Note: the </a:t>
            </a:r>
            <a:r>
              <a:rPr lang="en-US" sz="1900" dirty="0"/>
              <a:t>saturation population is the maximum number of people can inhabit a town based on the physical constraints of buildable land zoning</a:t>
            </a:r>
          </a:p>
          <a:p>
            <a:pPr marL="0" indent="0" algn="just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124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pPr lvl="0" algn="l">
              <a:lnSpc>
                <a:spcPct val="115000"/>
              </a:lnSpc>
            </a:pPr>
            <a:r>
              <a:rPr lang="en-US" sz="2800" dirty="0" smtClean="0">
                <a:latin typeface="Times New Roman"/>
                <a:ea typeface="Calibri"/>
                <a:cs typeface="Arial"/>
              </a:rPr>
              <a:t>Example: City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A has pop in 1990, 110,500 capita, in 2000 the population was 118200, assume Saturation limit for city A is 250000, </a:t>
            </a:r>
            <a:r>
              <a:rPr lang="en-US" sz="2800" dirty="0" smtClean="0">
                <a:latin typeface="Times New Roman"/>
                <a:ea typeface="Calibri"/>
                <a:cs typeface="Arial"/>
              </a:rPr>
              <a:t>K=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0.00568, calculate the population in 2025.</a:t>
            </a:r>
            <a:r>
              <a:rPr lang="en-US" sz="2800" dirty="0">
                <a:ea typeface="Calibri"/>
                <a:cs typeface="Arial"/>
              </a:rPr>
              <a:t/>
            </a:r>
            <a:br>
              <a:rPr lang="en-US" sz="2800" dirty="0">
                <a:ea typeface="Calibri"/>
                <a:cs typeface="Arial"/>
              </a:rPr>
            </a:br>
            <a:endParaRPr lang="ar-IQ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14600"/>
            <a:ext cx="8763000" cy="4525963"/>
          </a:xfrm>
        </p:spPr>
        <p:txBody>
          <a:bodyPr/>
          <a:lstStyle/>
          <a:p>
            <a:pPr marL="114300" indent="0"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Solution</a:t>
            </a:r>
          </a:p>
          <a:p>
            <a:pPr marL="114300" indent="0">
              <a:spcAft>
                <a:spcPts val="0"/>
              </a:spcAft>
              <a:buNone/>
            </a:pPr>
            <a:endParaRPr lang="en-US" sz="2800" dirty="0" smtClean="0">
              <a:latin typeface="Times New Roman"/>
              <a:ea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P </a:t>
            </a:r>
            <a:r>
              <a:rPr lang="en-US" sz="2800" dirty="0">
                <a:latin typeface="Times New Roman"/>
                <a:ea typeface="Times New Roman"/>
              </a:rPr>
              <a:t>= P</a:t>
            </a:r>
            <a:r>
              <a:rPr lang="en-US" sz="2800" baseline="-25000" dirty="0">
                <a:latin typeface="Times New Roman"/>
                <a:ea typeface="Times New Roman"/>
              </a:rPr>
              <a:t>1</a:t>
            </a:r>
            <a:r>
              <a:rPr lang="en-US" sz="2800" dirty="0"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latin typeface="Times New Roman"/>
                <a:ea typeface="Times New Roman"/>
              </a:rPr>
              <a:t>+ </a:t>
            </a:r>
            <a:r>
              <a:rPr lang="en-US" sz="2800" dirty="0">
                <a:latin typeface="Times New Roman"/>
                <a:ea typeface="Times New Roman"/>
              </a:rPr>
              <a:t>(S-P</a:t>
            </a:r>
            <a:r>
              <a:rPr lang="en-US" sz="2800" baseline="-25000" dirty="0">
                <a:latin typeface="Times New Roman"/>
                <a:ea typeface="Times New Roman"/>
              </a:rPr>
              <a:t>1</a:t>
            </a:r>
            <a:r>
              <a:rPr lang="en-US" sz="2800" dirty="0">
                <a:latin typeface="Times New Roman"/>
                <a:ea typeface="Times New Roman"/>
              </a:rPr>
              <a:t>)(1- e </a:t>
            </a:r>
            <a:r>
              <a:rPr lang="en-US" sz="2800" baseline="30000" dirty="0" smtClean="0">
                <a:latin typeface="Times New Roman"/>
                <a:ea typeface="Times New Roman"/>
              </a:rPr>
              <a:t>–K*</a:t>
            </a:r>
            <a:r>
              <a:rPr lang="el-GR" sz="2800" baseline="30000" dirty="0" smtClean="0">
                <a:latin typeface="Calibri"/>
                <a:ea typeface="Times New Roman"/>
              </a:rPr>
              <a:t>Δ</a:t>
            </a:r>
            <a:r>
              <a:rPr lang="en-US" sz="2800" baseline="30000" dirty="0" smtClean="0">
                <a:latin typeface="Times New Roman"/>
                <a:ea typeface="Times New Roman"/>
              </a:rPr>
              <a:t>t</a:t>
            </a:r>
            <a:r>
              <a:rPr lang="en-US" sz="2800" dirty="0" smtClean="0">
                <a:latin typeface="Times New Roman"/>
                <a:ea typeface="Times New Roman"/>
              </a:rPr>
              <a:t>)</a:t>
            </a:r>
            <a:endParaRPr lang="en-US" sz="2800" dirty="0">
              <a:latin typeface="Times New Roman"/>
              <a:ea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P</a:t>
            </a:r>
            <a:r>
              <a:rPr lang="en-US" sz="2800" baseline="-25000" dirty="0" smtClean="0">
                <a:latin typeface="Times New Roman"/>
                <a:ea typeface="Times New Roman"/>
              </a:rPr>
              <a:t>2025</a:t>
            </a:r>
            <a:r>
              <a:rPr lang="en-US" sz="2800" dirty="0" smtClean="0">
                <a:latin typeface="Times New Roman"/>
                <a:ea typeface="Times New Roman"/>
              </a:rPr>
              <a:t> </a:t>
            </a:r>
            <a:r>
              <a:rPr lang="en-US" sz="2800" dirty="0">
                <a:latin typeface="Times New Roman"/>
                <a:ea typeface="Times New Roman"/>
              </a:rPr>
              <a:t>= 118200+ (250000-118200) (</a:t>
            </a:r>
            <a:r>
              <a:rPr lang="en-US" sz="2800" dirty="0" smtClean="0">
                <a:latin typeface="Times New Roman"/>
                <a:ea typeface="Times New Roman"/>
              </a:rPr>
              <a:t>1-e</a:t>
            </a:r>
            <a:r>
              <a:rPr lang="en-US" sz="2800" baseline="30000" dirty="0" smtClean="0">
                <a:latin typeface="Times New Roman"/>
                <a:ea typeface="Times New Roman"/>
              </a:rPr>
              <a:t>-0.00568*25</a:t>
            </a:r>
            <a:r>
              <a:rPr lang="en-US" sz="2800" dirty="0" smtClean="0">
                <a:latin typeface="Times New Roman"/>
                <a:ea typeface="Times New Roman"/>
              </a:rPr>
              <a:t>) </a:t>
            </a:r>
            <a:r>
              <a:rPr lang="en-US" sz="2800" dirty="0">
                <a:latin typeface="Times New Roman"/>
                <a:ea typeface="Times New Roman"/>
              </a:rPr>
              <a:t>=</a:t>
            </a:r>
            <a:r>
              <a:rPr lang="en-US" sz="2800" dirty="0" smtClean="0">
                <a:latin typeface="Times New Roman"/>
                <a:ea typeface="Times New Roman"/>
              </a:rPr>
              <a:t>135648 </a:t>
            </a:r>
            <a:r>
              <a:rPr lang="en-US" sz="2800" dirty="0">
                <a:latin typeface="Times New Roman"/>
                <a:ea typeface="Times New Roman"/>
              </a:rPr>
              <a:t>capita 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01736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Example: A 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city has 250,000 capita, the average daily demand is 220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lpcd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, the factors 1.8 &amp;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2.7 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are used for Maximum daily demand and peak hourly demand. There are 2 building in the city each of 500 m</a:t>
            </a:r>
            <a:r>
              <a:rPr lang="en-US" sz="2800" baseline="300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 with 3 stories, the fire would not extend more than 4 hours, calculate the total demand if the losses is 15%.</a:t>
            </a:r>
            <a:r>
              <a:rPr lang="en-US" sz="2800" dirty="0">
                <a:ea typeface="Calibri"/>
                <a:cs typeface="Arial"/>
              </a:rPr>
              <a:t/>
            </a:r>
            <a:br>
              <a:rPr lang="en-US" sz="2800" dirty="0">
                <a:ea typeface="Calibri"/>
                <a:cs typeface="Arial"/>
              </a:rPr>
            </a:b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239238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400" dirty="0" smtClean="0"/>
              <a:t>Solution:</a:t>
            </a:r>
          </a:p>
          <a:p>
            <a:pPr marL="0" indent="0">
              <a:buNone/>
            </a:pPr>
            <a:endParaRPr lang="en-US" sz="3400" dirty="0" smtClean="0"/>
          </a:p>
          <a:p>
            <a:pPr marL="0" indent="0">
              <a:buNone/>
            </a:pPr>
            <a:r>
              <a:rPr lang="en-US" sz="3400" dirty="0" smtClean="0"/>
              <a:t>𝑄</a:t>
            </a:r>
            <a:r>
              <a:rPr lang="en-US" sz="3400" dirty="0"/>
              <a:t>=4080√</a:t>
            </a:r>
            <a:r>
              <a:rPr lang="en-US" sz="3400" dirty="0" smtClean="0"/>
              <a:t>𝑝X(1</a:t>
            </a:r>
            <a:r>
              <a:rPr lang="en-US" sz="3400" dirty="0"/>
              <a:t>−0.01√𝑝) = 4080* √250(1-0.01*√250) = 54,310  l/min</a:t>
            </a:r>
          </a:p>
          <a:p>
            <a:pPr marL="0" indent="0">
              <a:buNone/>
            </a:pPr>
            <a:r>
              <a:rPr lang="en-US" sz="3400" dirty="0"/>
              <a:t>F= 18*C*√A = 18*1*√(500*3*2*3.28</a:t>
            </a:r>
            <a:r>
              <a:rPr lang="en-US" sz="3400" baseline="30000" dirty="0"/>
              <a:t>2</a:t>
            </a:r>
            <a:r>
              <a:rPr lang="en-US" sz="3400" dirty="0"/>
              <a:t>) = 3234 gal/min = 12,240 l/min</a:t>
            </a:r>
          </a:p>
          <a:p>
            <a:pPr marL="0" indent="0">
              <a:buNone/>
            </a:pPr>
            <a:r>
              <a:rPr lang="en-US" sz="3400" dirty="0"/>
              <a:t>Both results are acceptable, I will use 54,310   l/min</a:t>
            </a:r>
          </a:p>
          <a:p>
            <a:pPr marL="0" indent="0">
              <a:buNone/>
            </a:pPr>
            <a:r>
              <a:rPr lang="en-US" sz="3400" dirty="0"/>
              <a:t>It mentions the fire will not extend more than 4 hours, so </a:t>
            </a:r>
          </a:p>
          <a:p>
            <a:pPr marL="0" indent="0">
              <a:buNone/>
            </a:pPr>
            <a:r>
              <a:rPr lang="en-US" sz="3400" dirty="0"/>
              <a:t>Fire requirement = 54,310  *(60*24) *(4/24) =  13,034,400  l/d </a:t>
            </a:r>
          </a:p>
          <a:p>
            <a:pPr marL="0" indent="0">
              <a:buNone/>
            </a:pPr>
            <a:r>
              <a:rPr lang="en-US" sz="3400" dirty="0"/>
              <a:t>Maximum daily demand = average daily demand * factor</a:t>
            </a:r>
          </a:p>
          <a:p>
            <a:pPr marL="0" indent="0">
              <a:buNone/>
            </a:pPr>
            <a:r>
              <a:rPr lang="en-US" sz="3400" dirty="0"/>
              <a:t>MDD = 220 * 250,000 * 1.8 = 99,000,000 </a:t>
            </a:r>
            <a:r>
              <a:rPr lang="en-US" sz="3400" dirty="0" smtClean="0"/>
              <a:t>L/d</a:t>
            </a:r>
            <a:endParaRPr lang="en-US" sz="3400" dirty="0"/>
          </a:p>
          <a:p>
            <a:pPr marL="0" indent="0">
              <a:buNone/>
            </a:pPr>
            <a:r>
              <a:rPr lang="en-US" sz="3400" dirty="0"/>
              <a:t>PHD = 220 * 250,000 * </a:t>
            </a:r>
            <a:r>
              <a:rPr lang="en-US" sz="3400" dirty="0" smtClean="0"/>
              <a:t>2.7 </a:t>
            </a:r>
            <a:r>
              <a:rPr lang="en-US" sz="3400" dirty="0"/>
              <a:t>= </a:t>
            </a:r>
            <a:r>
              <a:rPr lang="en-US" sz="3400" dirty="0" smtClean="0"/>
              <a:t>148,500,000 L/d</a:t>
            </a:r>
            <a:endParaRPr lang="en-US" sz="3400" dirty="0"/>
          </a:p>
          <a:p>
            <a:pPr marL="0" indent="0">
              <a:buNone/>
            </a:pPr>
            <a:r>
              <a:rPr lang="en-US" sz="3400" dirty="0"/>
              <a:t>Losses =0.15 from the total</a:t>
            </a:r>
          </a:p>
          <a:p>
            <a:pPr marL="0" indent="0">
              <a:buNone/>
            </a:pPr>
            <a:r>
              <a:rPr lang="en-US" sz="3400" dirty="0"/>
              <a:t>Total required by water treatment plant = (MDD + Fire requirement) * 1.15 = 128,839,560 l/d</a:t>
            </a:r>
          </a:p>
          <a:p>
            <a:pPr marL="0" indent="0">
              <a:buNone/>
            </a:pPr>
            <a:r>
              <a:rPr lang="en-US" sz="3400" dirty="0"/>
              <a:t>Total required by distribution system = (PHD + Fire requirement) *</a:t>
            </a:r>
            <a:r>
              <a:rPr lang="en-US" sz="3400" dirty="0" smtClean="0"/>
              <a:t>1.15</a:t>
            </a:r>
          </a:p>
          <a:p>
            <a:pPr marL="0" indent="0">
              <a:buNone/>
            </a:pPr>
            <a:r>
              <a:rPr lang="en-US" sz="3400" dirty="0"/>
              <a:t>	</a:t>
            </a:r>
            <a:r>
              <a:rPr lang="en-US" sz="3400" dirty="0" smtClean="0"/>
              <a:t>				 </a:t>
            </a:r>
            <a:r>
              <a:rPr lang="en-US" sz="3400" dirty="0"/>
              <a:t>= </a:t>
            </a:r>
            <a:r>
              <a:rPr lang="en-US" sz="3400" dirty="0" smtClean="0"/>
              <a:t>185,764,560 </a:t>
            </a:r>
            <a:r>
              <a:rPr lang="en-US" sz="3400" dirty="0"/>
              <a:t>L</a:t>
            </a:r>
            <a:r>
              <a:rPr lang="en-US" sz="3400" dirty="0" smtClean="0"/>
              <a:t>/d</a:t>
            </a:r>
            <a:endParaRPr lang="en-US" sz="3400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1256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Population 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sz="2400" dirty="0"/>
              <a:t>Design of water supply and sanitation scheme is based on the projected population of a </a:t>
            </a:r>
            <a:r>
              <a:rPr lang="en-US" sz="2400" dirty="0" smtClean="0"/>
              <a:t>particular </a:t>
            </a:r>
            <a:r>
              <a:rPr lang="en-US" sz="2400" dirty="0"/>
              <a:t>city, estimated for the design period. Any underestimated value will make </a:t>
            </a:r>
            <a:r>
              <a:rPr lang="en-US" sz="2400" dirty="0" smtClean="0"/>
              <a:t>system </a:t>
            </a:r>
            <a:r>
              <a:rPr lang="en-US" sz="2400" dirty="0" smtClean="0">
                <a:solidFill>
                  <a:srgbClr val="FF0000"/>
                </a:solidFill>
              </a:rPr>
              <a:t>inadequate</a:t>
            </a:r>
            <a:r>
              <a:rPr lang="en-US" sz="2400" dirty="0" smtClean="0"/>
              <a:t> </a:t>
            </a:r>
            <a:r>
              <a:rPr lang="en-US" sz="2400" dirty="0"/>
              <a:t>for the purpose intended; similarly overestimated value will make it </a:t>
            </a:r>
            <a:r>
              <a:rPr lang="en-US" sz="2400" dirty="0" smtClean="0">
                <a:solidFill>
                  <a:srgbClr val="FF0000"/>
                </a:solidFill>
              </a:rPr>
              <a:t>costly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 algn="just">
              <a:buNone/>
            </a:pPr>
            <a:r>
              <a:rPr lang="en-US" sz="2400" dirty="0" smtClean="0"/>
              <a:t>Forecasts </a:t>
            </a:r>
            <a:r>
              <a:rPr lang="en-US" sz="2400" dirty="0"/>
              <a:t>are susceptible to error if for no other reason that nobody knows the </a:t>
            </a:r>
            <a:r>
              <a:rPr lang="en-US" sz="2400" dirty="0" smtClean="0"/>
              <a:t>future. Many </a:t>
            </a:r>
            <a:r>
              <a:rPr lang="en-US" sz="2400" dirty="0"/>
              <a:t>methods are used to </a:t>
            </a:r>
            <a:r>
              <a:rPr lang="en-US" sz="2400" b="1" dirty="0"/>
              <a:t>forecast</a:t>
            </a:r>
            <a:r>
              <a:rPr lang="en-US" sz="2400" dirty="0"/>
              <a:t> the population in the future. Each </a:t>
            </a:r>
            <a:r>
              <a:rPr lang="en-US" sz="2400" dirty="0" smtClean="0"/>
              <a:t>method has </a:t>
            </a:r>
            <a:r>
              <a:rPr lang="en-US" sz="2400" dirty="0"/>
              <a:t>it’s own </a:t>
            </a:r>
            <a:r>
              <a:rPr lang="en-US" sz="2400" dirty="0" smtClean="0"/>
              <a:t>assumptions:</a:t>
            </a:r>
          </a:p>
          <a:p>
            <a:r>
              <a:rPr lang="en-US" sz="2400" dirty="0"/>
              <a:t>Arithmetic </a:t>
            </a:r>
            <a:r>
              <a:rPr lang="en-US" sz="2400" dirty="0" smtClean="0"/>
              <a:t>method</a:t>
            </a:r>
          </a:p>
          <a:p>
            <a:r>
              <a:rPr lang="en-US" sz="2400" dirty="0"/>
              <a:t>Geometric </a:t>
            </a:r>
            <a:r>
              <a:rPr lang="en-US" sz="2400" dirty="0" smtClean="0"/>
              <a:t>method</a:t>
            </a:r>
          </a:p>
          <a:p>
            <a:r>
              <a:rPr lang="en-US" sz="2400" dirty="0"/>
              <a:t>Ratio method</a:t>
            </a:r>
          </a:p>
          <a:p>
            <a:r>
              <a:rPr lang="en-US" sz="2400" dirty="0" smtClean="0"/>
              <a:t>Compound method</a:t>
            </a:r>
          </a:p>
          <a:p>
            <a:r>
              <a:rPr lang="en-US" sz="2400" dirty="0"/>
              <a:t>Saturation method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11480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" t="6713" r="4453" b="3776"/>
          <a:stretch/>
        </p:blipFill>
        <p:spPr bwMode="auto">
          <a:xfrm>
            <a:off x="3200400" y="3924778"/>
            <a:ext cx="3505200" cy="2933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033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 method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algn="just"/>
                <a:r>
                  <a:rPr lang="en-US" sz="2400" dirty="0" smtClean="0"/>
                  <a:t>Based on the past population data, this method works out an average arithmetic increment in population per time period and uses this increment to forecast the future population. </a:t>
                </a:r>
              </a:p>
              <a:p>
                <a:pPr algn="just"/>
                <a:r>
                  <a:rPr lang="en-US" sz="2400" dirty="0" smtClean="0"/>
                  <a:t>Assumption</a:t>
                </a:r>
                <a:r>
                  <a:rPr lang="en-US" sz="2400" dirty="0"/>
                  <a:t>: The rate of change is constant (k</a:t>
                </a:r>
                <a:r>
                  <a:rPr lang="en-US" sz="2400" dirty="0" smtClean="0"/>
                  <a:t>)</a:t>
                </a:r>
              </a:p>
              <a:p>
                <a:pPr algn="just"/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𝑘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.∆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𝑡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sz="2200" dirty="0" smtClean="0"/>
                  <a:t>Where:</a:t>
                </a:r>
              </a:p>
              <a:p>
                <a:pPr marL="0" indent="0">
                  <a:buNone/>
                </a:pPr>
                <a:r>
                  <a:rPr lang="en-US" sz="2200" dirty="0" smtClean="0"/>
                  <a:t>𝑃𝑓: final population</a:t>
                </a:r>
              </a:p>
              <a:p>
                <a:pPr marL="0" indent="0">
                  <a:buNone/>
                </a:pPr>
                <a:r>
                  <a:rPr lang="en-US" sz="2200" dirty="0" smtClean="0"/>
                  <a:t>𝑃𝑖: initial population</a:t>
                </a:r>
              </a:p>
              <a:p>
                <a:pPr marL="0" indent="0">
                  <a:buNone/>
                </a:pPr>
                <a:r>
                  <a:rPr lang="en-US" sz="2200" dirty="0" smtClean="0"/>
                  <a:t>K: constant</a:t>
                </a:r>
              </a:p>
              <a:p>
                <a:pPr marL="0" indent="0">
                  <a:buNone/>
                </a:pPr>
                <a:r>
                  <a:rPr lang="en-US" sz="2200" dirty="0" smtClean="0"/>
                  <a:t>∆t: period difference 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1887"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159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smtClean="0"/>
              <a:t>Example: The </a:t>
            </a:r>
            <a:r>
              <a:rPr lang="en-US" sz="2400" dirty="0"/>
              <a:t>recent population of a city </a:t>
            </a:r>
            <a:r>
              <a:rPr lang="en-US" sz="2400" dirty="0" smtClean="0"/>
              <a:t>is 30,000 </a:t>
            </a:r>
            <a:r>
              <a:rPr lang="en-US" sz="2400" dirty="0"/>
              <a:t>inhabitant. What is the </a:t>
            </a:r>
            <a:r>
              <a:rPr lang="en-US" sz="2400" dirty="0" smtClean="0"/>
              <a:t>predicted population </a:t>
            </a:r>
            <a:r>
              <a:rPr lang="en-US" sz="2400" dirty="0"/>
              <a:t>after </a:t>
            </a:r>
            <a:r>
              <a:rPr lang="en-US" sz="2400" dirty="0" smtClean="0"/>
              <a:t>30 years </a:t>
            </a:r>
            <a:r>
              <a:rPr lang="en-US" sz="2400" dirty="0"/>
              <a:t>if the population </a:t>
            </a:r>
            <a:r>
              <a:rPr lang="en-US" sz="2400" dirty="0" smtClean="0"/>
              <a:t>increases 4000 </a:t>
            </a:r>
            <a:r>
              <a:rPr lang="en-US" sz="2400" dirty="0"/>
              <a:t>in 5 </a:t>
            </a:r>
            <a:r>
              <a:rPr lang="en-US" sz="2400" dirty="0" smtClean="0"/>
              <a:t>years.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609600" y="3581400"/>
                <a:ext cx="8229600" cy="1676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𝑘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.∆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𝑡</m:t>
                      </m:r>
                    </m:oMath>
                  </m:oMathPara>
                </a14:m>
                <a:endParaRPr lang="en-US" sz="2400" dirty="0" smtClean="0"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30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000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𝑘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∗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30</m:t>
                      </m:r>
                    </m:oMath>
                  </m:oMathPara>
                </a14:m>
                <a:endParaRPr lang="en-US" sz="2400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2400" dirty="0" smtClean="0"/>
                  <a:t>K = 4000/ 5 = 800 capita / year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30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000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800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∗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30</m:t>
                    </m:r>
                  </m:oMath>
                </a14:m>
                <a:r>
                  <a:rPr lang="en-US" sz="2400" dirty="0" smtClean="0">
                    <a:ea typeface="Cambria Math"/>
                  </a:rPr>
                  <a:t> </a:t>
                </a:r>
                <a:r>
                  <a:rPr lang="en-US" sz="2400" smtClean="0">
                    <a:ea typeface="Cambria Math"/>
                  </a:rPr>
                  <a:t>= 54,000 </a:t>
                </a:r>
                <a:r>
                  <a:rPr lang="en-US" sz="2400" dirty="0" smtClean="0">
                    <a:ea typeface="Cambria Math"/>
                  </a:rPr>
                  <a:t>capita</a:t>
                </a:r>
                <a:endParaRPr lang="en-US" sz="2400" dirty="0">
                  <a:ea typeface="Cambria Math"/>
                </a:endParaRP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581400"/>
                <a:ext cx="8229600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889" t="-1818" b="-53455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782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smtClean="0"/>
              <a:t>Example: The past population of a city is given in table below, calculate the population in 2031</a:t>
            </a:r>
            <a:r>
              <a:rPr lang="en-US" sz="2400" dirty="0"/>
              <a:t>. </a:t>
            </a:r>
            <a:r>
              <a:rPr lang="en-US" sz="2400" dirty="0" smtClean="0"/>
              <a:t>using Arithmetic method.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072145"/>
              </p:ext>
            </p:extLst>
          </p:nvPr>
        </p:nvGraphicFramePr>
        <p:xfrm>
          <a:off x="3403600" y="1828800"/>
          <a:ext cx="2768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84300"/>
                <a:gridCol w="13843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Population 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1,240,000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1981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1,510,000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1991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1,760,000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2001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2,025,000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2011</a:t>
                      </a:r>
                      <a:endParaRPr lang="ar-IQ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649104"/>
              </p:ext>
            </p:extLst>
          </p:nvPr>
        </p:nvGraphicFramePr>
        <p:xfrm>
          <a:off x="5257800" y="4114800"/>
          <a:ext cx="3657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K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Population 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1,240,000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1981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27,000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1,510,000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1991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25,000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1,760,000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2001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26,500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2,025,000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2011</a:t>
                      </a:r>
                      <a:endParaRPr lang="ar-IQ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357808" y="4191000"/>
                <a:ext cx="4899992" cy="1676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dirty="0" smtClean="0"/>
                  <a:t>K = (27,000+ 25,000 + 26,500)/3 =  26,167 capita / year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025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000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26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167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∗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20</m:t>
                    </m:r>
                  </m:oMath>
                </a14:m>
                <a:r>
                  <a:rPr lang="en-US" sz="2000" dirty="0" smtClean="0">
                    <a:ea typeface="Cambria Math"/>
                  </a:rPr>
                  <a:t> = 2,548,340  capita</a:t>
                </a:r>
                <a:endParaRPr lang="en-US" sz="2000" dirty="0">
                  <a:ea typeface="Cambria Math"/>
                </a:endParaRP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808" y="4191000"/>
                <a:ext cx="4899992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1990" t="-1818" b="-4400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171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2209800"/>
          </a:xfrm>
        </p:spPr>
        <p:txBody>
          <a:bodyPr>
            <a:noAutofit/>
          </a:bodyPr>
          <a:lstStyle/>
          <a:p>
            <a:pPr lvl="0" algn="l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latin typeface="Times New Roman"/>
                <a:ea typeface="Calibri"/>
                <a:cs typeface="Arial"/>
              </a:rPr>
              <a:t>Example: A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small community has a population of 1,000 and is growing by 1.5% each year. The ADD in the community is 500,000 L/day. The daily peaking factor is 2.75. What </a:t>
            </a:r>
            <a:r>
              <a:rPr lang="en-US" sz="2800" dirty="0" smtClean="0">
                <a:latin typeface="Times New Roman"/>
                <a:ea typeface="Calibri"/>
                <a:cs typeface="Arial"/>
              </a:rPr>
              <a:t>will be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the ADD and MDD be after 20 years? use Arithmetic method.</a:t>
            </a:r>
            <a:r>
              <a:rPr lang="en-US" sz="2800" dirty="0">
                <a:ea typeface="Calibri"/>
                <a:cs typeface="Arial"/>
              </a:rPr>
              <a:t/>
            </a:r>
            <a:br>
              <a:rPr lang="en-US" sz="2800" dirty="0">
                <a:ea typeface="Calibri"/>
                <a:cs typeface="Arial"/>
              </a:rPr>
            </a:br>
            <a:endParaRPr lang="ar-IQ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048000"/>
            <a:ext cx="8382000" cy="3124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/>
              <a:t>Pf = Pi + K t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/>
              <a:t>=1000+ (1.5*1000/100 )* 20= 1300 capita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/>
              <a:t>Current ADD = 500,000/1000 =500 </a:t>
            </a:r>
            <a:r>
              <a:rPr lang="en-US" sz="2800" dirty="0" err="1" smtClean="0"/>
              <a:t>lpcd</a:t>
            </a:r>
            <a:endParaRPr lang="en-US" sz="2800" dirty="0" smtClean="0"/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/>
              <a:t>Future ADD (community) = 500*1300 = 650,000 l/day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/>
              <a:t>Future MDD (community) =650,000 *2.75 = 1,787,500 l/day</a:t>
            </a: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159212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This method is based on the assumption that percentage growth rate is </a:t>
            </a:r>
            <a:r>
              <a:rPr lang="en-US" sz="2600" dirty="0" smtClean="0"/>
              <a:t>constant.</a:t>
            </a:r>
          </a:p>
          <a:p>
            <a:pPr marL="0" indent="0" algn="ctr">
              <a:buNone/>
            </a:pPr>
            <a:r>
              <a:rPr lang="en-US" sz="2400" i="1" dirty="0" err="1" smtClean="0"/>
              <a:t>ln</a:t>
            </a:r>
            <a:r>
              <a:rPr lang="en-US" sz="2400" i="1" dirty="0" smtClean="0"/>
              <a:t> P</a:t>
            </a:r>
            <a:r>
              <a:rPr lang="en-US" sz="2400" i="1" baseline="-25000" dirty="0" smtClean="0"/>
              <a:t>f</a:t>
            </a:r>
            <a:r>
              <a:rPr lang="en-US" sz="2400" i="1" dirty="0" smtClean="0"/>
              <a:t>= </a:t>
            </a:r>
            <a:r>
              <a:rPr lang="en-US" sz="2400" i="1" dirty="0" err="1" smtClean="0"/>
              <a:t>ln</a:t>
            </a:r>
            <a:r>
              <a:rPr lang="en-US" sz="2400" i="1" dirty="0" smtClean="0"/>
              <a:t> P</a:t>
            </a:r>
            <a:r>
              <a:rPr lang="en-US" sz="2400" i="1" baseline="-25000" dirty="0" smtClean="0"/>
              <a:t>i</a:t>
            </a:r>
            <a:r>
              <a:rPr lang="en-US" sz="2400" i="1" dirty="0" smtClean="0"/>
              <a:t>+ </a:t>
            </a:r>
            <a:r>
              <a:rPr lang="en-US" sz="2400" i="1" dirty="0"/>
              <a:t>k. ∆t </a:t>
            </a:r>
            <a:endParaRPr lang="en-US" sz="2400" i="1" dirty="0" smtClean="0"/>
          </a:p>
          <a:p>
            <a:pPr marL="0" indent="0">
              <a:buNone/>
            </a:pPr>
            <a:r>
              <a:rPr lang="en-US" sz="2400" i="1" dirty="0"/>
              <a:t>Where:</a:t>
            </a:r>
          </a:p>
          <a:p>
            <a:pPr marL="0" indent="0">
              <a:buNone/>
            </a:pPr>
            <a:r>
              <a:rPr lang="en-US" sz="2400" dirty="0" err="1"/>
              <a:t>l</a:t>
            </a:r>
            <a:r>
              <a:rPr lang="en-US" sz="2400" dirty="0" err="1" smtClean="0"/>
              <a:t>n</a:t>
            </a:r>
            <a:r>
              <a:rPr lang="en-US" sz="2400" dirty="0" smtClean="0"/>
              <a:t>: natural logarithm</a:t>
            </a:r>
          </a:p>
          <a:p>
            <a:pPr marL="0" indent="0">
              <a:buNone/>
            </a:pPr>
            <a:r>
              <a:rPr lang="en-US" sz="2400" dirty="0" smtClean="0"/>
              <a:t>𝑃</a:t>
            </a:r>
            <a:r>
              <a:rPr lang="en-US" sz="2400" baseline="-25000" dirty="0" smtClean="0"/>
              <a:t>𝑓</a:t>
            </a:r>
            <a:r>
              <a:rPr lang="en-US" sz="2400" dirty="0"/>
              <a:t>: final population</a:t>
            </a:r>
          </a:p>
          <a:p>
            <a:pPr marL="0" indent="0">
              <a:buNone/>
            </a:pPr>
            <a:r>
              <a:rPr lang="en-US" sz="2400" dirty="0"/>
              <a:t>𝑃</a:t>
            </a:r>
            <a:r>
              <a:rPr lang="en-US" sz="2400" baseline="-25000" dirty="0"/>
              <a:t>𝑖</a:t>
            </a:r>
            <a:r>
              <a:rPr lang="en-US" sz="2400" dirty="0"/>
              <a:t>: initial population</a:t>
            </a:r>
          </a:p>
          <a:p>
            <a:pPr marL="0" indent="0">
              <a:buNone/>
            </a:pPr>
            <a:r>
              <a:rPr lang="en-US" sz="2400" dirty="0"/>
              <a:t>K: constant</a:t>
            </a:r>
          </a:p>
          <a:p>
            <a:pPr marL="0" indent="0">
              <a:buNone/>
            </a:pPr>
            <a:r>
              <a:rPr lang="en-US" sz="2400" dirty="0"/>
              <a:t>∆t: period difference </a:t>
            </a:r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5308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160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Example: The </a:t>
            </a:r>
            <a:r>
              <a:rPr lang="en-US" sz="2400" dirty="0"/>
              <a:t>recent population of a city is </a:t>
            </a:r>
            <a:r>
              <a:rPr lang="en-US" sz="2400" dirty="0" smtClean="0"/>
              <a:t>30,000 </a:t>
            </a:r>
            <a:r>
              <a:rPr lang="en-US" sz="2400" dirty="0"/>
              <a:t>inhabitant. What is the </a:t>
            </a:r>
            <a:r>
              <a:rPr lang="en-US" sz="2400" dirty="0" smtClean="0"/>
              <a:t>predicted population </a:t>
            </a:r>
            <a:r>
              <a:rPr lang="en-US" sz="2400" dirty="0"/>
              <a:t>after </a:t>
            </a:r>
            <a:r>
              <a:rPr lang="en-US" sz="2400" dirty="0" smtClean="0"/>
              <a:t>30 </a:t>
            </a:r>
            <a:r>
              <a:rPr lang="en-US" sz="2400" dirty="0"/>
              <a:t>years if the </a:t>
            </a:r>
            <a:r>
              <a:rPr lang="en-US" sz="2400" dirty="0" smtClean="0"/>
              <a:t>geometric growth </a:t>
            </a:r>
            <a:r>
              <a:rPr lang="en-US" sz="2400" dirty="0"/>
              <a:t>rate </a:t>
            </a:r>
            <a:r>
              <a:rPr lang="en-US" sz="2400" dirty="0" smtClean="0"/>
              <a:t>is 0.035 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609600" y="2895600"/>
                <a:ext cx="6119192" cy="1676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i="1" dirty="0" smtClean="0"/>
                  <a:t>ln</a:t>
                </a:r>
                <a:r>
                  <a:rPr lang="en-US" sz="2000" i="1" dirty="0"/>
                  <a:t> </a:t>
                </a:r>
                <a:r>
                  <a:rPr lang="en-US" sz="2000" i="1" dirty="0" smtClean="0"/>
                  <a:t>P</a:t>
                </a:r>
                <a:r>
                  <a:rPr lang="en-US" sz="2000" i="1" baseline="-25000" dirty="0" smtClean="0"/>
                  <a:t>f </a:t>
                </a:r>
                <a:r>
                  <a:rPr lang="en-US" sz="2000" i="1" dirty="0" smtClean="0"/>
                  <a:t>= </a:t>
                </a:r>
                <a:r>
                  <a:rPr lang="en-US" sz="2000" i="1" dirty="0" err="1"/>
                  <a:t>ln</a:t>
                </a:r>
                <a:r>
                  <a:rPr lang="en-US" sz="2000" i="1" dirty="0"/>
                  <a:t> P</a:t>
                </a:r>
                <a:r>
                  <a:rPr lang="en-US" sz="2000" i="1" baseline="-25000" dirty="0"/>
                  <a:t>i</a:t>
                </a:r>
                <a:r>
                  <a:rPr lang="en-US" sz="2000" i="1" dirty="0"/>
                  <a:t>+ k. ∆t </a:t>
                </a:r>
              </a:p>
              <a:p>
                <a:pPr marL="0" indent="0">
                  <a:buNone/>
                </a:pPr>
                <a:r>
                  <a:rPr lang="en-US" sz="2000" dirty="0" err="1" smtClean="0"/>
                  <a:t>ln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2000" dirty="0" smtClean="0"/>
                  <a:t> = </a:t>
                </a:r>
                <a:r>
                  <a:rPr lang="en-US" sz="2000" dirty="0" err="1" smtClean="0"/>
                  <a:t>ln</a:t>
                </a:r>
                <a:r>
                  <a:rPr lang="en-US" sz="2000" dirty="0" smtClean="0"/>
                  <a:t> 30,000 + 0.035* 30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</m:func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000" dirty="0" smtClean="0">
                    <a:ea typeface="Cambria Math"/>
                  </a:rPr>
                  <a:t> 10.31 + 1.05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85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819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2000" dirty="0" smtClean="0">
                    <a:ea typeface="Cambria Math"/>
                  </a:rPr>
                  <a:t>capita</a:t>
                </a:r>
                <a:endParaRPr lang="en-US" sz="2000" dirty="0">
                  <a:ea typeface="Cambria Math"/>
                </a:endParaRP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895600"/>
                <a:ext cx="6119192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1494" t="-1818" b="-54909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410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smtClean="0"/>
              <a:t>Example: Given the following information about the population of city. Estimate the population at 2030 using Geometric method.</a:t>
            </a:r>
            <a:endParaRPr lang="en-US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746796"/>
              </p:ext>
            </p:extLst>
          </p:nvPr>
        </p:nvGraphicFramePr>
        <p:xfrm>
          <a:off x="3886201" y="1905000"/>
          <a:ext cx="2865782" cy="2225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77033"/>
                <a:gridCol w="1188749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population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62,000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2000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74,000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2005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85,000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2010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2015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?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2030</a:t>
                      </a:r>
                      <a:endParaRPr lang="ar-IQ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545846"/>
              </p:ext>
            </p:extLst>
          </p:nvPr>
        </p:nvGraphicFramePr>
        <p:xfrm>
          <a:off x="5105400" y="4419600"/>
          <a:ext cx="38862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95400"/>
                <a:gridCol w="1295400"/>
                <a:gridCol w="1295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K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population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IQ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62,000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2000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0.0354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74,000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2005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0.0277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85,000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2010</a:t>
                      </a:r>
                      <a:endParaRPr lang="ar-IQ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0.0325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100,000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2015</a:t>
                      </a:r>
                      <a:endParaRPr lang="ar-IQ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357808" y="4419600"/>
                <a:ext cx="4899992" cy="1676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dirty="0" smtClean="0"/>
                  <a:t>K = (0.0354 + 0.0277 + 0.0325)/3 =  0.0319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func>
                      <m:func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  <a:ea typeface="Cambria Math"/>
                          </a:rPr>
                          <m:t>ln</m:t>
                        </m:r>
                      </m:fName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100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000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</m:func>
                    <m:r>
                      <a:rPr lang="en-US" sz="2000" i="1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0319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∗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15</m:t>
                    </m:r>
                  </m:oMath>
                </a14:m>
                <a:r>
                  <a:rPr lang="en-US" sz="2000" dirty="0" smtClean="0">
                    <a:ea typeface="Cambria Math"/>
                  </a:rPr>
                  <a:t> = 161,365 capita</a:t>
                </a:r>
                <a:endParaRPr lang="en-US" sz="2000" dirty="0">
                  <a:ea typeface="Cambria Math"/>
                </a:endParaRP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808" y="4419600"/>
                <a:ext cx="4899992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1990" t="-1818" b="-26182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0869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2792</TotalTime>
  <Words>1398</Words>
  <Application>Microsoft Office PowerPoint</Application>
  <PresentationFormat>On-screen Show (4:3)</PresentationFormat>
  <Paragraphs>211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CE 405 Sanitary and Environmental Engineering</vt:lpstr>
      <vt:lpstr>Population estimation</vt:lpstr>
      <vt:lpstr>Arithmetic method</vt:lpstr>
      <vt:lpstr>PowerPoint Presentation</vt:lpstr>
      <vt:lpstr>PowerPoint Presentation</vt:lpstr>
      <vt:lpstr>Example: A small community has a population of 1,000 and is growing by 1.5% each year. The ADD in the community is 500,000 L/day. The daily peaking factor is 2.75. What will be the ADD and MDD be after 20 years? use Arithmetic method. </vt:lpstr>
      <vt:lpstr>Geometric method</vt:lpstr>
      <vt:lpstr>PowerPoint Presentation</vt:lpstr>
      <vt:lpstr>PowerPoint Presentation</vt:lpstr>
      <vt:lpstr>PowerPoint Presentation</vt:lpstr>
      <vt:lpstr>Ratio method</vt:lpstr>
      <vt:lpstr>Example: The population of a city A in 1990 was 51000 capita. Estimate the population of city A in year 2025. The growth rate of city A is similar to city B. </vt:lpstr>
      <vt:lpstr>PowerPoint Presentation</vt:lpstr>
      <vt:lpstr>Compound method</vt:lpstr>
      <vt:lpstr>Example: In a City, the birth babies= 80 c/d, the death = 30 c/d, the immigration out of the city = 5 c/d, where is  no immigration to the city. The population of the city in 2015 = 5,000,000. Calculate the population in 2020.</vt:lpstr>
      <vt:lpstr>Saturation method</vt:lpstr>
      <vt:lpstr>Example: City A has pop in 1990, 110,500 capita, in 2000 the population was 118200, assume Saturation limit for city A is 250000, K= 0.00568, calculate the population in 2025. </vt:lpstr>
      <vt:lpstr>Example: A city has 250,000 capita, the average daily demand is 220 lpcd, the factors 1.8 &amp; 2.7 are used for Maximum daily demand and peak hourly demand. There are 2 building in the city each of 500 m2 with 3 stories, the fire would not extend more than 4 hours, calculate the total demand if the losses is 15%.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Waste water</dc:title>
  <dc:creator>User</dc:creator>
  <cp:lastModifiedBy>Amer Bader</cp:lastModifiedBy>
  <cp:revision>165</cp:revision>
  <dcterms:created xsi:type="dcterms:W3CDTF">2006-08-16T00:00:00Z</dcterms:created>
  <dcterms:modified xsi:type="dcterms:W3CDTF">2017-12-13T17:00:02Z</dcterms:modified>
</cp:coreProperties>
</file>